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y="5715000" cx="9144000"/>
  <p:notesSz cx="6858000" cy="9144000"/>
  <p:embeddedFontLst>
    <p:embeddedFont>
      <p:font typeface="Titillium Web SemiBold"/>
      <p:regular r:id="rId14"/>
      <p:bold r:id="rId15"/>
      <p:italic r:id="rId16"/>
      <p:boldItalic r:id="rId17"/>
    </p:embeddedFont>
    <p:embeddedFont>
      <p:font typeface="Roboto Mono Light"/>
      <p:regular r:id="rId18"/>
      <p:bold r:id="rId19"/>
      <p:italic r:id="rId20"/>
      <p:boldItalic r:id="rId21"/>
    </p:embeddedFont>
    <p:embeddedFont>
      <p:font typeface="Titillium Web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881">
          <p15:clr>
            <a:srgbClr val="9AA0A6"/>
          </p15:clr>
        </p15:guide>
        <p15:guide id="2" orient="horz" pos="340">
          <p15:clr>
            <a:srgbClr val="9AA0A6"/>
          </p15:clr>
        </p15:guide>
        <p15:guide id="3" orient="horz" pos="510">
          <p15:clr>
            <a:srgbClr val="9AA0A6"/>
          </p15:clr>
        </p15:guide>
        <p15:guide id="4" pos="1644">
          <p15:clr>
            <a:srgbClr val="9AA0A6"/>
          </p15:clr>
        </p15:guide>
        <p15:guide id="5" pos="1425">
          <p15:clr>
            <a:srgbClr val="9AA0A6"/>
          </p15:clr>
        </p15:guide>
        <p15:guide id="6" pos="2880">
          <p15:clr>
            <a:srgbClr val="9AA0A6"/>
          </p15:clr>
        </p15:guide>
        <p15:guide id="7" pos="431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881" orient="horz"/>
        <p:guide pos="340" orient="horz"/>
        <p:guide pos="510" orient="horz"/>
        <p:guide pos="1644"/>
        <p:guide pos="1425"/>
        <p:guide pos="2880"/>
        <p:guide pos="431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onoLight-italic.fntdata"/><Relationship Id="rId22" Type="http://schemas.openxmlformats.org/officeDocument/2006/relationships/font" Target="fonts/TitilliumWeb-regular.fntdata"/><Relationship Id="rId21" Type="http://schemas.openxmlformats.org/officeDocument/2006/relationships/font" Target="fonts/RobotoMonoLight-boldItalic.fntdata"/><Relationship Id="rId24" Type="http://schemas.openxmlformats.org/officeDocument/2006/relationships/font" Target="fonts/TitilliumWeb-italic.fntdata"/><Relationship Id="rId23" Type="http://schemas.openxmlformats.org/officeDocument/2006/relationships/font" Target="fonts/TitilliumWeb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5" Type="http://schemas.openxmlformats.org/officeDocument/2006/relationships/font" Target="fonts/TitilliumWeb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font" Target="fonts/TitilliumWebSemiBold-bold.fntdata"/><Relationship Id="rId14" Type="http://schemas.openxmlformats.org/officeDocument/2006/relationships/font" Target="fonts/TitilliumWebSemiBold-regular.fntdata"/><Relationship Id="rId17" Type="http://schemas.openxmlformats.org/officeDocument/2006/relationships/font" Target="fonts/TitilliumWebSemiBold-boldItalic.fntdata"/><Relationship Id="rId16" Type="http://schemas.openxmlformats.org/officeDocument/2006/relationships/font" Target="fonts/TitilliumWebSemiBold-italic.fntdata"/><Relationship Id="rId19" Type="http://schemas.openxmlformats.org/officeDocument/2006/relationships/font" Target="fonts/RobotoMonoLight-bold.fntdata"/><Relationship Id="rId18" Type="http://schemas.openxmlformats.org/officeDocument/2006/relationships/font" Target="fonts/RobotoMono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0c860dd64_1_55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0c860dd64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0c860dd64_1_110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e0c860dd64_1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be6ccac8b7_0_0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be6ccac8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e6ccac8b7_0_48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be6ccac8b7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be6ccac8b7_0_77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be6ccac8b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e0ec939279_0_5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e0ec93927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1" name="Google Shape;101;p26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2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/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" name="Google Shape;105;p27"/>
          <p:cNvSpPr txBox="1"/>
          <p:nvPr>
            <p:ph idx="1" type="subTitle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2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8"/>
          <p:cNvSpPr txBox="1"/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9" name="Google Shape;109;p2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2" name="Google Shape;112;p29"/>
          <p:cNvSpPr txBox="1"/>
          <p:nvPr>
            <p:ph idx="1" type="body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29"/>
          <p:cNvSpPr txBox="1"/>
          <p:nvPr>
            <p:ph idx="2" type="body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2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7" name="Google Shape;117;p3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/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0" name="Google Shape;120;p31"/>
          <p:cNvSpPr txBox="1"/>
          <p:nvPr>
            <p:ph idx="1" type="body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3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/>
          <p:cNvSpPr txBox="1"/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4" name="Google Shape;124;p3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3"/>
          <p:cNvSpPr txBox="1"/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8" name="Google Shape;128;p33"/>
          <p:cNvSpPr txBox="1"/>
          <p:nvPr>
            <p:ph idx="1" type="subTitle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Google Shape;129;p33"/>
          <p:cNvSpPr txBox="1"/>
          <p:nvPr>
            <p:ph idx="2" type="body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3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/>
          <p:nvPr>
            <p:ph idx="1" type="body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3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 txBox="1"/>
          <p:nvPr>
            <p:ph type="title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6" name="Google Shape;136;p35"/>
          <p:cNvSpPr txBox="1"/>
          <p:nvPr>
            <p:ph idx="1" type="body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Google Shape;137;p3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" name="Google Shape;97;p25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2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hyperlink" Target="https://creativecommons.org/licenses/by-sa/4.0/deed.i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esigners.italia.it/" TargetMode="External"/><Relationship Id="rId4" Type="http://schemas.openxmlformats.org/officeDocument/2006/relationships/hyperlink" Target="https://creativecommons.org/licenses/by-sa/4.0/deed.it" TargetMode="External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7"/>
          <p:cNvSpPr txBox="1"/>
          <p:nvPr/>
        </p:nvSpPr>
        <p:spPr>
          <a:xfrm>
            <a:off x="1947325" y="3130025"/>
            <a:ext cx="5249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Organizzare contenuti e funzioni </a:t>
            </a:r>
            <a:br>
              <a:rPr lang="it" sz="2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2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del servizio pubblico digitale</a:t>
            </a:r>
            <a:endParaRPr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45" name="Google Shape;145;p37"/>
          <p:cNvCxnSpPr/>
          <p:nvPr/>
        </p:nvCxnSpPr>
        <p:spPr>
          <a:xfrm>
            <a:off x="3914550" y="2788575"/>
            <a:ext cx="1314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6" name="Google Shape;146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307600"/>
            <a:ext cx="1931375" cy="4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7"/>
          <p:cNvSpPr txBox="1"/>
          <p:nvPr/>
        </p:nvSpPr>
        <p:spPr>
          <a:xfrm>
            <a:off x="908550" y="966125"/>
            <a:ext cx="73269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Card sorting</a:t>
            </a:r>
            <a:endParaRPr b="1" sz="36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8" name="Google Shape;148;p37"/>
          <p:cNvSpPr/>
          <p:nvPr/>
        </p:nvSpPr>
        <p:spPr>
          <a:xfrm>
            <a:off x="410013" y="384575"/>
            <a:ext cx="953100" cy="9531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1713" y="556273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7"/>
          <p:cNvSpPr txBox="1"/>
          <p:nvPr/>
        </p:nvSpPr>
        <p:spPr>
          <a:xfrm>
            <a:off x="7829100" y="5307538"/>
            <a:ext cx="13149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Licenza </a:t>
            </a:r>
            <a:r>
              <a:rPr lang="it" sz="700" u="sng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 4.0</a:t>
            </a:r>
            <a:endParaRPr sz="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1" name="Google Shape;151;p37"/>
          <p:cNvSpPr txBox="1"/>
          <p:nvPr/>
        </p:nvSpPr>
        <p:spPr>
          <a:xfrm>
            <a:off x="2163300" y="5307550"/>
            <a:ext cx="52491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https://designers.italia.it/kit/architettura-informazione/</a:t>
            </a:r>
            <a:endParaRPr sz="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8"/>
          <p:cNvSpPr txBox="1"/>
          <p:nvPr/>
        </p:nvSpPr>
        <p:spPr>
          <a:xfrm>
            <a:off x="386575" y="2618025"/>
            <a:ext cx="21027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Copia nelle </a:t>
            </a:r>
            <a:r>
              <a:rPr i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card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i </a:t>
            </a: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contenuti e i requisiti 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che hai individuato per il servizio digitale.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Usa tutti quelli emersi attraverso gli Scenari, l’attività di ricerca e quelli del servizio attuale (se esistente).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7" name="Google Shape;157;p38"/>
          <p:cNvSpPr txBox="1"/>
          <p:nvPr/>
        </p:nvSpPr>
        <p:spPr>
          <a:xfrm>
            <a:off x="3608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Istruzioni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58" name="Google Shape;158;p38"/>
          <p:cNvSpPr txBox="1"/>
          <p:nvPr/>
        </p:nvSpPr>
        <p:spPr>
          <a:xfrm>
            <a:off x="360825" y="1240000"/>
            <a:ext cx="49032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4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Organizza contenuti e funzioni</a:t>
            </a:r>
            <a:endParaRPr b="1" sz="24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del servizio pubblico digitale:</a:t>
            </a:r>
            <a:endParaRPr b="1" sz="24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9" name="Google Shape;159;p38"/>
          <p:cNvSpPr txBox="1"/>
          <p:nvPr/>
        </p:nvSpPr>
        <p:spPr>
          <a:xfrm>
            <a:off x="2502125" y="2618025"/>
            <a:ext cx="2072700" cy="20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Associa le </a:t>
            </a:r>
            <a:r>
              <a:rPr i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card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fra loro secondo uno o più criteri rilevanti (continuità tematica, utilità per il medesimo obiettivo o target etc.).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Crea quindi delle </a:t>
            </a: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macro-categorie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e dai </a:t>
            </a: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un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nome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a ciascuna di esse. 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0" name="Google Shape;160;p38"/>
          <p:cNvSpPr txBox="1"/>
          <p:nvPr/>
        </p:nvSpPr>
        <p:spPr>
          <a:xfrm>
            <a:off x="4617675" y="2618025"/>
            <a:ext cx="2102700" cy="18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Individua le </a:t>
            </a: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relazioni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fra le categorie e fra gli elementi.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Tali relazioni potranno essere </a:t>
            </a: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gerarchiche, lineari, causali </a:t>
            </a:r>
            <a:b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e potranno legare elementi trasversalmente alle categorie, individuando quindi delle </a:t>
            </a: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sotto-categorie.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1" name="Google Shape;161;p38"/>
          <p:cNvSpPr/>
          <p:nvPr/>
        </p:nvSpPr>
        <p:spPr>
          <a:xfrm>
            <a:off x="6733225" y="407100"/>
            <a:ext cx="2072700" cy="16536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anchorCtr="0" anchor="ctr" bIns="91425" lIns="162000" spcFirstLastPara="1" rIns="162000" wrap="square" tIns="9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SUGGERIMENTO: </a:t>
            </a:r>
            <a:r>
              <a:rPr lang="it"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man mano che procedi con il Card sorting, prova a definire meglio il contenuto delle card, rinominandole o anche aggiungendone altre.</a:t>
            </a:r>
            <a:endParaRPr sz="1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2" name="Google Shape;162;p38"/>
          <p:cNvSpPr txBox="1"/>
          <p:nvPr/>
        </p:nvSpPr>
        <p:spPr>
          <a:xfrm>
            <a:off x="381250" y="2337818"/>
            <a:ext cx="509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66CC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01</a:t>
            </a:r>
            <a:endParaRPr b="1" sz="18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3" name="Google Shape;163;p38"/>
          <p:cNvSpPr txBox="1"/>
          <p:nvPr/>
        </p:nvSpPr>
        <p:spPr>
          <a:xfrm>
            <a:off x="2489275" y="2337818"/>
            <a:ext cx="509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66CC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02</a:t>
            </a:r>
            <a:endParaRPr b="1" sz="18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4" name="Google Shape;164;p38"/>
          <p:cNvSpPr txBox="1"/>
          <p:nvPr/>
        </p:nvSpPr>
        <p:spPr>
          <a:xfrm>
            <a:off x="4597300" y="2337818"/>
            <a:ext cx="509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66CC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03</a:t>
            </a:r>
            <a:endParaRPr b="1" sz="18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65" name="Google Shape;16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9"/>
          <p:cNvSpPr/>
          <p:nvPr/>
        </p:nvSpPr>
        <p:spPr>
          <a:xfrm>
            <a:off x="-6450" y="-25775"/>
            <a:ext cx="9144000" cy="1202400"/>
          </a:xfrm>
          <a:prstGeom prst="rect">
            <a:avLst/>
          </a:prstGeom>
          <a:solidFill>
            <a:srgbClr val="F4F4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9"/>
          <p:cNvSpPr txBox="1"/>
          <p:nvPr/>
        </p:nvSpPr>
        <p:spPr>
          <a:xfrm>
            <a:off x="1398383" y="354450"/>
            <a:ext cx="72453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Contenuti e </a:t>
            </a:r>
            <a:r>
              <a:rPr b="1" lang="it" sz="24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funzioni</a:t>
            </a:r>
            <a:r>
              <a:rPr b="1" lang="it" sz="24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 del </a:t>
            </a:r>
            <a:r>
              <a:rPr b="1" lang="it" sz="24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servizio</a:t>
            </a:r>
            <a:r>
              <a:rPr b="1" lang="it" sz="24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 digitale</a:t>
            </a:r>
            <a:endParaRPr b="1" sz="24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2" name="Google Shape;172;p39"/>
          <p:cNvSpPr txBox="1"/>
          <p:nvPr/>
        </p:nvSpPr>
        <p:spPr>
          <a:xfrm>
            <a:off x="5470250" y="1483200"/>
            <a:ext cx="1355400" cy="400200"/>
          </a:xfrm>
          <a:prstGeom prst="rect">
            <a:avLst/>
          </a:prstGeom>
          <a:noFill/>
          <a:ln cap="flat" cmpd="sng" w="9525">
            <a:solidFill>
              <a:srgbClr val="00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REQUISITI</a:t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173" name="Google Shape;173;p39"/>
          <p:cNvSpPr txBox="1"/>
          <p:nvPr/>
        </p:nvSpPr>
        <p:spPr>
          <a:xfrm>
            <a:off x="404500" y="1483200"/>
            <a:ext cx="1188900" cy="400200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CONTENUTI</a:t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174" name="Google Shape;174;p39"/>
          <p:cNvSpPr/>
          <p:nvPr/>
        </p:nvSpPr>
        <p:spPr>
          <a:xfrm>
            <a:off x="404500" y="2122625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5" name="Google Shape;175;p39"/>
          <p:cNvSpPr/>
          <p:nvPr/>
        </p:nvSpPr>
        <p:spPr>
          <a:xfrm>
            <a:off x="1496350" y="2122625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6" name="Google Shape;176;p39"/>
          <p:cNvSpPr/>
          <p:nvPr/>
        </p:nvSpPr>
        <p:spPr>
          <a:xfrm>
            <a:off x="2588200" y="2122625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7" name="Google Shape;177;p39"/>
          <p:cNvSpPr/>
          <p:nvPr/>
        </p:nvSpPr>
        <p:spPr>
          <a:xfrm>
            <a:off x="404500" y="3136175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8" name="Google Shape;178;p39"/>
          <p:cNvSpPr/>
          <p:nvPr/>
        </p:nvSpPr>
        <p:spPr>
          <a:xfrm>
            <a:off x="1496350" y="3136175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9" name="Google Shape;179;p39"/>
          <p:cNvSpPr/>
          <p:nvPr/>
        </p:nvSpPr>
        <p:spPr>
          <a:xfrm>
            <a:off x="2588200" y="3136175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0" name="Google Shape;180;p39"/>
          <p:cNvSpPr/>
          <p:nvPr/>
        </p:nvSpPr>
        <p:spPr>
          <a:xfrm>
            <a:off x="404500" y="4149725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1" name="Google Shape;181;p39"/>
          <p:cNvSpPr/>
          <p:nvPr/>
        </p:nvSpPr>
        <p:spPr>
          <a:xfrm>
            <a:off x="1496350" y="4149725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2" name="Google Shape;182;p39"/>
          <p:cNvSpPr/>
          <p:nvPr/>
        </p:nvSpPr>
        <p:spPr>
          <a:xfrm>
            <a:off x="2588200" y="4149725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3" name="Google Shape;183;p39"/>
          <p:cNvSpPr/>
          <p:nvPr/>
        </p:nvSpPr>
        <p:spPr>
          <a:xfrm>
            <a:off x="5470250" y="2037575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00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4" name="Google Shape;184;p39"/>
          <p:cNvSpPr/>
          <p:nvPr/>
        </p:nvSpPr>
        <p:spPr>
          <a:xfrm>
            <a:off x="6562100" y="2037575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00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5" name="Google Shape;185;p39"/>
          <p:cNvSpPr/>
          <p:nvPr/>
        </p:nvSpPr>
        <p:spPr>
          <a:xfrm>
            <a:off x="7653950" y="2037575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00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6" name="Google Shape;186;p39"/>
          <p:cNvSpPr/>
          <p:nvPr/>
        </p:nvSpPr>
        <p:spPr>
          <a:xfrm>
            <a:off x="5470250" y="3105250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00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7" name="Google Shape;187;p39"/>
          <p:cNvSpPr/>
          <p:nvPr/>
        </p:nvSpPr>
        <p:spPr>
          <a:xfrm>
            <a:off x="6562100" y="3105250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00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8" name="Google Shape;188;p39"/>
          <p:cNvSpPr/>
          <p:nvPr/>
        </p:nvSpPr>
        <p:spPr>
          <a:xfrm>
            <a:off x="7653950" y="3105250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00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9" name="Google Shape;189;p39"/>
          <p:cNvSpPr/>
          <p:nvPr/>
        </p:nvSpPr>
        <p:spPr>
          <a:xfrm>
            <a:off x="5470250" y="4172925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00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0" name="Google Shape;190;p39"/>
          <p:cNvSpPr/>
          <p:nvPr/>
        </p:nvSpPr>
        <p:spPr>
          <a:xfrm>
            <a:off x="6562100" y="4172925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00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1" name="Google Shape;191;p39"/>
          <p:cNvSpPr/>
          <p:nvPr/>
        </p:nvSpPr>
        <p:spPr>
          <a:xfrm>
            <a:off x="7653950" y="4172925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00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2" name="Google Shape;192;p39"/>
          <p:cNvSpPr txBox="1"/>
          <p:nvPr/>
        </p:nvSpPr>
        <p:spPr>
          <a:xfrm>
            <a:off x="1412794" y="691650"/>
            <a:ext cx="53058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[</a:t>
            </a:r>
            <a:r>
              <a:rPr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P</a:t>
            </a:r>
            <a:r>
              <a:rPr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repara le card divise per tipologia</a:t>
            </a:r>
            <a:r>
              <a:rPr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]</a:t>
            </a:r>
            <a:endParaRPr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93" name="Google Shape;19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" y="5409550"/>
            <a:ext cx="1448532" cy="30545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9"/>
          <p:cNvSpPr txBox="1"/>
          <p:nvPr/>
        </p:nvSpPr>
        <p:spPr>
          <a:xfrm>
            <a:off x="360825" y="354450"/>
            <a:ext cx="10155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56CB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Passo 1</a:t>
            </a:r>
            <a:endParaRPr sz="1200">
              <a:solidFill>
                <a:srgbClr val="0056CB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0"/>
          <p:cNvSpPr/>
          <p:nvPr/>
        </p:nvSpPr>
        <p:spPr>
          <a:xfrm>
            <a:off x="-6450" y="-25775"/>
            <a:ext cx="9144000" cy="1202400"/>
          </a:xfrm>
          <a:prstGeom prst="rect">
            <a:avLst/>
          </a:prstGeom>
          <a:solidFill>
            <a:srgbClr val="F4F4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40"/>
          <p:cNvSpPr txBox="1"/>
          <p:nvPr/>
        </p:nvSpPr>
        <p:spPr>
          <a:xfrm>
            <a:off x="404500" y="1504108"/>
            <a:ext cx="1188900" cy="4002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Categoria A</a:t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201" name="Google Shape;201;p40"/>
          <p:cNvSpPr/>
          <p:nvPr/>
        </p:nvSpPr>
        <p:spPr>
          <a:xfrm>
            <a:off x="404500" y="2122625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2" name="Google Shape;202;p40"/>
          <p:cNvSpPr/>
          <p:nvPr/>
        </p:nvSpPr>
        <p:spPr>
          <a:xfrm>
            <a:off x="2892475" y="2122625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3" name="Google Shape;203;p40"/>
          <p:cNvSpPr/>
          <p:nvPr/>
        </p:nvSpPr>
        <p:spPr>
          <a:xfrm>
            <a:off x="6562100" y="3190300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4" name="Google Shape;204;p40"/>
          <p:cNvSpPr/>
          <p:nvPr/>
        </p:nvSpPr>
        <p:spPr>
          <a:xfrm>
            <a:off x="404500" y="3136175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5" name="Google Shape;205;p40"/>
          <p:cNvSpPr/>
          <p:nvPr/>
        </p:nvSpPr>
        <p:spPr>
          <a:xfrm>
            <a:off x="2892475" y="3160200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6" name="Google Shape;206;p40"/>
          <p:cNvSpPr/>
          <p:nvPr/>
        </p:nvSpPr>
        <p:spPr>
          <a:xfrm>
            <a:off x="1496350" y="2122613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7" name="Google Shape;207;p40"/>
          <p:cNvSpPr/>
          <p:nvPr/>
        </p:nvSpPr>
        <p:spPr>
          <a:xfrm>
            <a:off x="404500" y="4149725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8" name="Google Shape;208;p40"/>
          <p:cNvSpPr/>
          <p:nvPr/>
        </p:nvSpPr>
        <p:spPr>
          <a:xfrm>
            <a:off x="1496350" y="3136175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9" name="Google Shape;209;p40"/>
          <p:cNvSpPr/>
          <p:nvPr/>
        </p:nvSpPr>
        <p:spPr>
          <a:xfrm>
            <a:off x="4997875" y="2122625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0" name="Google Shape;210;p40"/>
          <p:cNvSpPr/>
          <p:nvPr/>
        </p:nvSpPr>
        <p:spPr>
          <a:xfrm>
            <a:off x="3945175" y="2122625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00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1" name="Google Shape;211;p40"/>
          <p:cNvSpPr/>
          <p:nvPr/>
        </p:nvSpPr>
        <p:spPr>
          <a:xfrm>
            <a:off x="6562100" y="2122625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00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2" name="Google Shape;212;p40"/>
          <p:cNvSpPr/>
          <p:nvPr/>
        </p:nvSpPr>
        <p:spPr>
          <a:xfrm>
            <a:off x="7653950" y="2122625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00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3" name="Google Shape;213;p40"/>
          <p:cNvSpPr/>
          <p:nvPr/>
        </p:nvSpPr>
        <p:spPr>
          <a:xfrm>
            <a:off x="1496350" y="4150700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00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4" name="Google Shape;214;p40"/>
          <p:cNvSpPr/>
          <p:nvPr/>
        </p:nvSpPr>
        <p:spPr>
          <a:xfrm>
            <a:off x="3945175" y="4197775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00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5" name="Google Shape;215;p40"/>
          <p:cNvSpPr/>
          <p:nvPr/>
        </p:nvSpPr>
        <p:spPr>
          <a:xfrm>
            <a:off x="7653950" y="3190300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00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6" name="Google Shape;216;p40"/>
          <p:cNvSpPr/>
          <p:nvPr/>
        </p:nvSpPr>
        <p:spPr>
          <a:xfrm>
            <a:off x="5054250" y="3160200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00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7" name="Google Shape;217;p40"/>
          <p:cNvSpPr/>
          <p:nvPr/>
        </p:nvSpPr>
        <p:spPr>
          <a:xfrm>
            <a:off x="3945175" y="3160200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00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8" name="Google Shape;218;p40"/>
          <p:cNvSpPr/>
          <p:nvPr/>
        </p:nvSpPr>
        <p:spPr>
          <a:xfrm>
            <a:off x="5788100" y="4197775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00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9" name="Google Shape;219;p40"/>
          <p:cNvSpPr txBox="1"/>
          <p:nvPr/>
        </p:nvSpPr>
        <p:spPr>
          <a:xfrm>
            <a:off x="2892475" y="1504108"/>
            <a:ext cx="1188900" cy="4002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Categoria B</a:t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220" name="Google Shape;220;p40"/>
          <p:cNvSpPr txBox="1"/>
          <p:nvPr/>
        </p:nvSpPr>
        <p:spPr>
          <a:xfrm>
            <a:off x="6562100" y="1504108"/>
            <a:ext cx="1188900" cy="4002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Categoria C</a:t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221" name="Google Shape;221;p40"/>
          <p:cNvSpPr txBox="1"/>
          <p:nvPr/>
        </p:nvSpPr>
        <p:spPr>
          <a:xfrm>
            <a:off x="1398383" y="354450"/>
            <a:ext cx="72453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Macro-categorie</a:t>
            </a:r>
            <a:endParaRPr b="1" sz="24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2" name="Google Shape;222;p40"/>
          <p:cNvSpPr txBox="1"/>
          <p:nvPr/>
        </p:nvSpPr>
        <p:spPr>
          <a:xfrm>
            <a:off x="1412794" y="691650"/>
            <a:ext cx="53058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[Raggruppa le card affini e dai un nome alle categorie]</a:t>
            </a:r>
            <a:endParaRPr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3" name="Google Shape;223;p40"/>
          <p:cNvSpPr txBox="1"/>
          <p:nvPr/>
        </p:nvSpPr>
        <p:spPr>
          <a:xfrm>
            <a:off x="360825" y="354450"/>
            <a:ext cx="10155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56CB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Passo 2</a:t>
            </a:r>
            <a:endParaRPr sz="1200">
              <a:solidFill>
                <a:srgbClr val="0056CB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224" name="Google Shape;22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" y="5409550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"/>
          <p:cNvSpPr/>
          <p:nvPr/>
        </p:nvSpPr>
        <p:spPr>
          <a:xfrm>
            <a:off x="-6450" y="-25775"/>
            <a:ext cx="9144000" cy="1202400"/>
          </a:xfrm>
          <a:prstGeom prst="rect">
            <a:avLst/>
          </a:prstGeom>
          <a:solidFill>
            <a:srgbClr val="F4F4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41"/>
          <p:cNvSpPr/>
          <p:nvPr/>
        </p:nvSpPr>
        <p:spPr>
          <a:xfrm>
            <a:off x="787075" y="1992150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1" name="Google Shape;231;p41"/>
          <p:cNvSpPr/>
          <p:nvPr/>
        </p:nvSpPr>
        <p:spPr>
          <a:xfrm>
            <a:off x="236400" y="2581075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2" name="Google Shape;232;p41"/>
          <p:cNvSpPr/>
          <p:nvPr/>
        </p:nvSpPr>
        <p:spPr>
          <a:xfrm>
            <a:off x="1328250" y="2581063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3" name="Google Shape;233;p41"/>
          <p:cNvSpPr/>
          <p:nvPr/>
        </p:nvSpPr>
        <p:spPr>
          <a:xfrm>
            <a:off x="156600" y="4019250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4" name="Google Shape;234;p41"/>
          <p:cNvSpPr/>
          <p:nvPr/>
        </p:nvSpPr>
        <p:spPr>
          <a:xfrm>
            <a:off x="1726375" y="3237200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5" name="Google Shape;235;p41"/>
          <p:cNvSpPr/>
          <p:nvPr/>
        </p:nvSpPr>
        <p:spPr>
          <a:xfrm>
            <a:off x="3945175" y="1992150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00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6" name="Google Shape;236;p41"/>
          <p:cNvSpPr/>
          <p:nvPr/>
        </p:nvSpPr>
        <p:spPr>
          <a:xfrm>
            <a:off x="6914400" y="2696725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00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7" name="Google Shape;237;p41"/>
          <p:cNvSpPr/>
          <p:nvPr/>
        </p:nvSpPr>
        <p:spPr>
          <a:xfrm>
            <a:off x="7653950" y="2122625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00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8" name="Google Shape;238;p41"/>
          <p:cNvSpPr/>
          <p:nvPr/>
        </p:nvSpPr>
        <p:spPr>
          <a:xfrm>
            <a:off x="465550" y="3237200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00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9" name="Google Shape;239;p41"/>
          <p:cNvSpPr/>
          <p:nvPr/>
        </p:nvSpPr>
        <p:spPr>
          <a:xfrm>
            <a:off x="4093875" y="3826138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00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0" name="Google Shape;240;p41"/>
          <p:cNvSpPr/>
          <p:nvPr/>
        </p:nvSpPr>
        <p:spPr>
          <a:xfrm>
            <a:off x="7653950" y="3494575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00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1" name="Google Shape;241;p41"/>
          <p:cNvSpPr/>
          <p:nvPr/>
        </p:nvSpPr>
        <p:spPr>
          <a:xfrm>
            <a:off x="3102750" y="3826138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00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2" name="Google Shape;242;p41"/>
          <p:cNvSpPr/>
          <p:nvPr/>
        </p:nvSpPr>
        <p:spPr>
          <a:xfrm>
            <a:off x="3301650" y="2553150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3" name="Google Shape;243;p41"/>
          <p:cNvSpPr/>
          <p:nvPr/>
        </p:nvSpPr>
        <p:spPr>
          <a:xfrm>
            <a:off x="4703213" y="2306638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4" name="Google Shape;244;p41"/>
          <p:cNvSpPr/>
          <p:nvPr/>
        </p:nvSpPr>
        <p:spPr>
          <a:xfrm>
            <a:off x="3660650" y="3163013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00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5" name="Google Shape;245;p41"/>
          <p:cNvSpPr/>
          <p:nvPr/>
        </p:nvSpPr>
        <p:spPr>
          <a:xfrm>
            <a:off x="5253625" y="2905650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6" name="Google Shape;246;p41"/>
          <p:cNvSpPr/>
          <p:nvPr/>
        </p:nvSpPr>
        <p:spPr>
          <a:xfrm>
            <a:off x="5470238" y="3494575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00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7" name="Google Shape;247;p41"/>
          <p:cNvSpPr/>
          <p:nvPr/>
        </p:nvSpPr>
        <p:spPr>
          <a:xfrm>
            <a:off x="6562100" y="3494575"/>
            <a:ext cx="939300" cy="913500"/>
          </a:xfrm>
          <a:prstGeom prst="foldedCorner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8" name="Google Shape;248;p41"/>
          <p:cNvSpPr txBox="1"/>
          <p:nvPr/>
        </p:nvSpPr>
        <p:spPr>
          <a:xfrm>
            <a:off x="404500" y="1504108"/>
            <a:ext cx="1188900" cy="4002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Categoria A</a:t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249" name="Google Shape;249;p41"/>
          <p:cNvSpPr txBox="1"/>
          <p:nvPr/>
        </p:nvSpPr>
        <p:spPr>
          <a:xfrm>
            <a:off x="2892475" y="1504108"/>
            <a:ext cx="1188900" cy="4002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Categoria B</a:t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250" name="Google Shape;250;p41"/>
          <p:cNvSpPr txBox="1"/>
          <p:nvPr/>
        </p:nvSpPr>
        <p:spPr>
          <a:xfrm>
            <a:off x="6562100" y="1504108"/>
            <a:ext cx="1188900" cy="4002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Categoria C</a:t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251" name="Google Shape;251;p41"/>
          <p:cNvSpPr txBox="1"/>
          <p:nvPr/>
        </p:nvSpPr>
        <p:spPr>
          <a:xfrm>
            <a:off x="1398383" y="354450"/>
            <a:ext cx="72453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Relazioni</a:t>
            </a:r>
            <a:endParaRPr b="1" sz="24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2" name="Google Shape;252;p41"/>
          <p:cNvSpPr txBox="1"/>
          <p:nvPr/>
        </p:nvSpPr>
        <p:spPr>
          <a:xfrm>
            <a:off x="1412794" y="691650"/>
            <a:ext cx="53058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[Metti in relazione le card all’interno delle categorie individuando le loro declinazioni]</a:t>
            </a:r>
            <a:endParaRPr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3" name="Google Shape;253;p41"/>
          <p:cNvSpPr txBox="1"/>
          <p:nvPr/>
        </p:nvSpPr>
        <p:spPr>
          <a:xfrm>
            <a:off x="360825" y="354450"/>
            <a:ext cx="10155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56CB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Passo 3</a:t>
            </a:r>
            <a:endParaRPr sz="1200">
              <a:solidFill>
                <a:srgbClr val="0056CB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254" name="Google Shape;25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" y="5409550"/>
            <a:ext cx="1448532" cy="30545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1"/>
          <p:cNvSpPr/>
          <p:nvPr/>
        </p:nvSpPr>
        <p:spPr>
          <a:xfrm>
            <a:off x="4703225" y="3362200"/>
            <a:ext cx="4077900" cy="1570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41"/>
          <p:cNvSpPr/>
          <p:nvPr/>
        </p:nvSpPr>
        <p:spPr>
          <a:xfrm>
            <a:off x="1334738" y="2461900"/>
            <a:ext cx="2600100" cy="2377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</p:txBody>
      </p:sp>
      <p:sp>
        <p:nvSpPr>
          <p:cNvPr id="257" name="Google Shape;257;p41"/>
          <p:cNvSpPr txBox="1"/>
          <p:nvPr/>
        </p:nvSpPr>
        <p:spPr>
          <a:xfrm>
            <a:off x="6914400" y="4499225"/>
            <a:ext cx="1715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sotto-categoria E</a:t>
            </a:r>
            <a:endParaRPr b="1" sz="1200">
              <a:solidFill>
                <a:srgbClr val="666666"/>
              </a:solidFill>
            </a:endParaRPr>
          </a:p>
        </p:txBody>
      </p:sp>
      <p:sp>
        <p:nvSpPr>
          <p:cNvPr id="258" name="Google Shape;258;p41"/>
          <p:cNvSpPr txBox="1"/>
          <p:nvPr/>
        </p:nvSpPr>
        <p:spPr>
          <a:xfrm>
            <a:off x="1266172" y="4370350"/>
            <a:ext cx="185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sotto-categoria D</a:t>
            </a:r>
            <a:endParaRPr b="1" sz="12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6CC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2"/>
          <p:cNvSpPr txBox="1"/>
          <p:nvPr/>
        </p:nvSpPr>
        <p:spPr>
          <a:xfrm>
            <a:off x="6372525" y="2350833"/>
            <a:ext cx="24891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Quest'opera, realizzata per il progetto </a:t>
            </a:r>
            <a:r>
              <a:rPr lang="it" sz="700" u="sng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Designers Italia</a:t>
            </a:r>
            <a:r>
              <a:rPr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è distribuita con Licenza </a:t>
            </a:r>
            <a:r>
              <a:rPr lang="it" sz="700" u="sng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Attribuzione - Condividi allo stesso modo 4.0 Internazionale</a:t>
            </a:r>
            <a:r>
              <a:rPr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. Copyright (c) 2021 Presidenza del Consiglio dei Ministri - Dipartimento per la trasformazione digitale. </a:t>
            </a:r>
            <a:r>
              <a:rPr b="1"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 rispettare i termini della licenza lascia questo testo/questa slide nella tua versione.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64" name="Google Shape;264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631236"/>
            <a:ext cx="1931375" cy="40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B54C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